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8" r:id="rId2"/>
    <p:sldId id="257" r:id="rId3"/>
  </p:sldIdLst>
  <p:sldSz cx="21599525" cy="21599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48" autoAdjust="0"/>
  </p:normalViewPr>
  <p:slideViewPr>
    <p:cSldViewPr snapToGrid="0">
      <p:cViewPr>
        <p:scale>
          <a:sx n="66" d="100"/>
          <a:sy n="66" d="100"/>
        </p:scale>
        <p:origin x="-1493" y="-28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B2E25-AD23-4D9D-AAE9-BA48B22B4DC1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1E2DA-44D7-4FE7-AF36-E27E1A6DE37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5095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1E2DA-44D7-4FE7-AF36-E27E1A6DE37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5461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B1E2DA-44D7-4FE7-AF36-E27E1A6DE37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549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3534924"/>
            <a:ext cx="18359596" cy="7519835"/>
          </a:xfrm>
        </p:spPr>
        <p:txBody>
          <a:bodyPr anchor="b"/>
          <a:lstStyle>
            <a:lvl1pPr algn="ctr">
              <a:defRPr sz="1417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1344752"/>
            <a:ext cx="16199644" cy="5214884"/>
          </a:xfr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16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85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149975"/>
            <a:ext cx="4657398" cy="18304599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149975"/>
            <a:ext cx="13702199" cy="1830459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8420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96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5384888"/>
            <a:ext cx="18629590" cy="8984801"/>
          </a:xfrm>
        </p:spPr>
        <p:txBody>
          <a:bodyPr anchor="b"/>
          <a:lstStyle>
            <a:lvl1pPr>
              <a:defRPr sz="1417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14454688"/>
            <a:ext cx="18629590" cy="4724895"/>
          </a:xfr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14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5749874"/>
            <a:ext cx="9179798" cy="137047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5749874"/>
            <a:ext cx="9179798" cy="137047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563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149979"/>
            <a:ext cx="18629590" cy="417491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5294885"/>
            <a:ext cx="9137610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7889827"/>
            <a:ext cx="9137610" cy="1160474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5294885"/>
            <a:ext cx="9182611" cy="2594941"/>
          </a:xfr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7889827"/>
            <a:ext cx="9182611" cy="1160474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64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861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6936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3109937"/>
            <a:ext cx="10934760" cy="15349662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7132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439968"/>
            <a:ext cx="6966409" cy="5039889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3109937"/>
            <a:ext cx="10934760" cy="15349662"/>
          </a:xfrm>
        </p:spPr>
        <p:txBody>
          <a:bodyPr anchor="t"/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6479857"/>
            <a:ext cx="6966409" cy="12004738"/>
          </a:xfr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590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1149979"/>
            <a:ext cx="18629590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5749874"/>
            <a:ext cx="18629590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CFD51-9286-4C93-A9D4-B541C1BAC293}" type="datetimeFigureOut">
              <a:rPr lang="fr-FR" smtClean="0"/>
              <a:t>12/05/2026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20019564"/>
            <a:ext cx="4859893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09661-91C1-4502-9D61-C088175E5B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706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59996" rtl="0" eaLnBrk="1" latinLnBrk="0" hangingPunct="1">
        <a:lnSpc>
          <a:spcPct val="90000"/>
        </a:lnSpc>
        <a:spcBef>
          <a:spcPct val="0"/>
        </a:spcBef>
        <a:buNone/>
        <a:defRPr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99" indent="-539999" algn="l" defTabSz="2159996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19997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699995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4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59990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jpe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" name="Tableau 7">
            <a:extLst>
              <a:ext uri="{FF2B5EF4-FFF2-40B4-BE49-F238E27FC236}">
                <a16:creationId xmlns:a16="http://schemas.microsoft.com/office/drawing/2014/main" id="{55CE2856-4084-47DB-AE39-9D9E4B535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750956"/>
              </p:ext>
            </p:extLst>
          </p:nvPr>
        </p:nvGraphicFramePr>
        <p:xfrm>
          <a:off x="16829175" y="9227233"/>
          <a:ext cx="4625478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25 000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400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1849393"/>
                  </a:ext>
                </a:extLst>
              </a:tr>
            </a:tbl>
          </a:graphicData>
        </a:graphic>
      </p:graphicFrame>
      <p:pic>
        <p:nvPicPr>
          <p:cNvPr id="15" name="Image 14">
            <a:extLst>
              <a:ext uri="{FF2B5EF4-FFF2-40B4-BE49-F238E27FC236}">
                <a16:creationId xmlns:a16="http://schemas.microsoft.com/office/drawing/2014/main" id="{50AE6AAE-2BF8-4091-ACF4-EF5BBB29B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263" y="5475664"/>
            <a:ext cx="9080998" cy="8000284"/>
          </a:xfrm>
          <a:prstGeom prst="rect">
            <a:avLst/>
          </a:prstGeom>
        </p:spPr>
      </p:pic>
      <p:graphicFrame>
        <p:nvGraphicFramePr>
          <p:cNvPr id="189" name="Tableau 7">
            <a:extLst>
              <a:ext uri="{FF2B5EF4-FFF2-40B4-BE49-F238E27FC236}">
                <a16:creationId xmlns:a16="http://schemas.microsoft.com/office/drawing/2014/main" id="{80B6623A-89C0-4691-9CF0-D638872BC6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282385"/>
              </p:ext>
            </p:extLst>
          </p:nvPr>
        </p:nvGraphicFramePr>
        <p:xfrm>
          <a:off x="7765786" y="310852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graphicFrame>
        <p:nvGraphicFramePr>
          <p:cNvPr id="164" name="Tableau 7">
            <a:extLst>
              <a:ext uri="{FF2B5EF4-FFF2-40B4-BE49-F238E27FC236}">
                <a16:creationId xmlns:a16="http://schemas.microsoft.com/office/drawing/2014/main" id="{8A06D0A2-036A-4007-8093-6D85E71DD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412620"/>
              </p:ext>
            </p:extLst>
          </p:nvPr>
        </p:nvGraphicFramePr>
        <p:xfrm>
          <a:off x="4493237" y="14025212"/>
          <a:ext cx="4625478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10 000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1849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068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/>
                        <a:t>SPST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15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5147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120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1863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8678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9882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2 kg </a:t>
                      </a:r>
                    </a:p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310 kg d’équarrissage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0159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6052182"/>
                  </a:ext>
                </a:extLst>
              </a:tr>
            </a:tbl>
          </a:graphicData>
        </a:graphic>
      </p:graphicFrame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95C78B18-4CA7-4AFA-B44C-7E4D81CB4A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86294"/>
              </p:ext>
            </p:extLst>
          </p:nvPr>
        </p:nvGraphicFramePr>
        <p:xfrm>
          <a:off x="15226443" y="14229237"/>
          <a:ext cx="6055404" cy="637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1682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3603722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équarrissage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200 kg</a:t>
                      </a:r>
                    </a:p>
                    <a:p>
                      <a:pPr algn="ctr"/>
                      <a:r>
                        <a:rPr lang="fr-FR" sz="2000" dirty="0"/>
                        <a:t>68 kg de souris OGM classe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1000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1849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391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068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/>
                        <a:t>Ecole de chirurgie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150 boites d’OPCT</a:t>
                      </a:r>
                    </a:p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Equarrissage animaux de rente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5147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330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1863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1000 cartons de 100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8678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9882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300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0319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50 L d’OPCT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7697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1000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6876346"/>
                  </a:ext>
                </a:extLst>
              </a:tr>
            </a:tbl>
          </a:graphicData>
        </a:graphic>
      </p:graphicFrame>
      <p:pic>
        <p:nvPicPr>
          <p:cNvPr id="188" name="Picture 34" descr="Espace media | IJL">
            <a:extLst>
              <a:ext uri="{FF2B5EF4-FFF2-40B4-BE49-F238E27FC236}">
                <a16:creationId xmlns:a16="http://schemas.microsoft.com/office/drawing/2014/main" id="{7A557423-80AF-4C9A-BAE9-C11083EEE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216" y="859036"/>
            <a:ext cx="1426862" cy="46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" name="Rectangle : coins arrondis 316">
            <a:extLst>
              <a:ext uri="{FF2B5EF4-FFF2-40B4-BE49-F238E27FC236}">
                <a16:creationId xmlns:a16="http://schemas.microsoft.com/office/drawing/2014/main" id="{CF62795E-EAE6-46D6-83AA-4D3EBB2DD550}"/>
              </a:ext>
            </a:extLst>
          </p:cNvPr>
          <p:cNvSpPr/>
          <p:nvPr/>
        </p:nvSpPr>
        <p:spPr>
          <a:xfrm>
            <a:off x="14566369" y="4483756"/>
            <a:ext cx="2418694" cy="67120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Charmois Haute-Malgrange</a:t>
            </a:r>
          </a:p>
        </p:txBody>
      </p:sp>
      <p:sp>
        <p:nvSpPr>
          <p:cNvPr id="318" name="Rectangle : coins arrondis 317">
            <a:extLst>
              <a:ext uri="{FF2B5EF4-FFF2-40B4-BE49-F238E27FC236}">
                <a16:creationId xmlns:a16="http://schemas.microsoft.com/office/drawing/2014/main" id="{80D483C6-8084-401B-869E-7F4FD3AA03B5}"/>
              </a:ext>
            </a:extLst>
          </p:cNvPr>
          <p:cNvSpPr/>
          <p:nvPr/>
        </p:nvSpPr>
        <p:spPr>
          <a:xfrm>
            <a:off x="14223805" y="9266775"/>
            <a:ext cx="2471144" cy="116809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Brabois Ingénierie</a:t>
            </a:r>
          </a:p>
        </p:txBody>
      </p:sp>
      <p:sp>
        <p:nvSpPr>
          <p:cNvPr id="319" name="Rectangle : coins arrondis 318">
            <a:extLst>
              <a:ext uri="{FF2B5EF4-FFF2-40B4-BE49-F238E27FC236}">
                <a16:creationId xmlns:a16="http://schemas.microsoft.com/office/drawing/2014/main" id="{73263D38-0041-433F-AD34-933D62A953C9}"/>
              </a:ext>
            </a:extLst>
          </p:cNvPr>
          <p:cNvSpPr/>
          <p:nvPr/>
        </p:nvSpPr>
        <p:spPr>
          <a:xfrm>
            <a:off x="197711" y="14708438"/>
            <a:ext cx="3863362" cy="653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Aiguillettes - </a:t>
            </a:r>
            <a:r>
              <a:rPr lang="fr-FR" sz="3200" b="1" dirty="0" err="1">
                <a:solidFill>
                  <a:schemeClr val="tx1"/>
                </a:solidFill>
              </a:rPr>
              <a:t>Montet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320" name="Rectangle : coins arrondis 319">
            <a:extLst>
              <a:ext uri="{FF2B5EF4-FFF2-40B4-BE49-F238E27FC236}">
                <a16:creationId xmlns:a16="http://schemas.microsoft.com/office/drawing/2014/main" id="{808DEFFA-1898-4F6E-8042-AC1D81BF7F4A}"/>
              </a:ext>
            </a:extLst>
          </p:cNvPr>
          <p:cNvSpPr/>
          <p:nvPr/>
        </p:nvSpPr>
        <p:spPr>
          <a:xfrm>
            <a:off x="12363630" y="15129484"/>
            <a:ext cx="2617942" cy="6553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Brabois Santé</a:t>
            </a:r>
          </a:p>
        </p:txBody>
      </p:sp>
      <p:sp>
        <p:nvSpPr>
          <p:cNvPr id="322" name="Rectangle : coins arrondis 321">
            <a:extLst>
              <a:ext uri="{FF2B5EF4-FFF2-40B4-BE49-F238E27FC236}">
                <a16:creationId xmlns:a16="http://schemas.microsoft.com/office/drawing/2014/main" id="{714521C7-AE9D-4C32-B391-138DE364916B}"/>
              </a:ext>
            </a:extLst>
          </p:cNvPr>
          <p:cNvSpPr/>
          <p:nvPr/>
        </p:nvSpPr>
        <p:spPr>
          <a:xfrm>
            <a:off x="428970" y="1601156"/>
            <a:ext cx="2418694" cy="114268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Albert 1er - Libération</a:t>
            </a:r>
          </a:p>
        </p:txBody>
      </p:sp>
      <p:sp>
        <p:nvSpPr>
          <p:cNvPr id="323" name="Rectangle : coins arrondis 322">
            <a:extLst>
              <a:ext uri="{FF2B5EF4-FFF2-40B4-BE49-F238E27FC236}">
                <a16:creationId xmlns:a16="http://schemas.microsoft.com/office/drawing/2014/main" id="{C32EE66F-8948-4A6C-A391-3C5A37A829CA}"/>
              </a:ext>
            </a:extLst>
          </p:cNvPr>
          <p:cNvSpPr/>
          <p:nvPr/>
        </p:nvSpPr>
        <p:spPr>
          <a:xfrm>
            <a:off x="7794669" y="1674546"/>
            <a:ext cx="2418694" cy="52835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err="1">
                <a:solidFill>
                  <a:schemeClr val="tx1"/>
                </a:solidFill>
              </a:rPr>
              <a:t>Artem</a:t>
            </a:r>
            <a:endParaRPr lang="fr-FR" sz="3200" b="1" dirty="0">
              <a:solidFill>
                <a:schemeClr val="tx1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FBEC86A-CDCD-4DDC-843A-8C042408E208}"/>
              </a:ext>
            </a:extLst>
          </p:cNvPr>
          <p:cNvGrpSpPr/>
          <p:nvPr/>
        </p:nvGrpSpPr>
        <p:grpSpPr>
          <a:xfrm>
            <a:off x="4804754" y="14571974"/>
            <a:ext cx="1178354" cy="2898775"/>
            <a:chOff x="7940361" y="15464020"/>
            <a:chExt cx="1178354" cy="2898775"/>
          </a:xfrm>
        </p:grpSpPr>
        <p:pic>
          <p:nvPicPr>
            <p:cNvPr id="313" name="Picture 32" descr="FST">
              <a:extLst>
                <a:ext uri="{FF2B5EF4-FFF2-40B4-BE49-F238E27FC236}">
                  <a16:creationId xmlns:a16="http://schemas.microsoft.com/office/drawing/2014/main" id="{C72E377A-4268-4CF6-9C1F-1671F3A7E3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7103" y="17896955"/>
              <a:ext cx="905640" cy="465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4" name="Picture 8" descr="Accueil - CRAN">
              <a:extLst>
                <a:ext uri="{FF2B5EF4-FFF2-40B4-BE49-F238E27FC236}">
                  <a16:creationId xmlns:a16="http://schemas.microsoft.com/office/drawing/2014/main" id="{F3BE84D4-6F68-4043-804A-38006D8F2E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0361" y="15464020"/>
              <a:ext cx="942381" cy="375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8" name="Image 327">
              <a:extLst>
                <a:ext uri="{FF2B5EF4-FFF2-40B4-BE49-F238E27FC236}">
                  <a16:creationId xmlns:a16="http://schemas.microsoft.com/office/drawing/2014/main" id="{F9D52F42-31B9-4FFB-B27E-F4576C3586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64544" y="17343445"/>
              <a:ext cx="568558" cy="603546"/>
            </a:xfrm>
            <a:prstGeom prst="rect">
              <a:avLst/>
            </a:prstGeom>
          </p:spPr>
        </p:pic>
        <p:pic>
          <p:nvPicPr>
            <p:cNvPr id="375" name="Image 374">
              <a:extLst>
                <a:ext uri="{FF2B5EF4-FFF2-40B4-BE49-F238E27FC236}">
                  <a16:creationId xmlns:a16="http://schemas.microsoft.com/office/drawing/2014/main" id="{2A66382C-C236-4608-9BB5-124DE557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2554" y="16510875"/>
              <a:ext cx="1176161" cy="436678"/>
            </a:xfrm>
            <a:prstGeom prst="rect">
              <a:avLst/>
            </a:prstGeom>
          </p:spPr>
        </p:pic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AE7AA7FF-1777-47FA-AE0C-59EBD06A2C8E}"/>
              </a:ext>
            </a:extLst>
          </p:cNvPr>
          <p:cNvGrpSpPr/>
          <p:nvPr/>
        </p:nvGrpSpPr>
        <p:grpSpPr>
          <a:xfrm>
            <a:off x="17064352" y="9367754"/>
            <a:ext cx="1189793" cy="1436287"/>
            <a:chOff x="17064352" y="9367754"/>
            <a:chExt cx="1189793" cy="1436287"/>
          </a:xfrm>
        </p:grpSpPr>
        <p:pic>
          <p:nvPicPr>
            <p:cNvPr id="438" name="Picture 4" descr="ENSAIA Nancy - YouTube">
              <a:extLst>
                <a:ext uri="{FF2B5EF4-FFF2-40B4-BE49-F238E27FC236}">
                  <a16:creationId xmlns:a16="http://schemas.microsoft.com/office/drawing/2014/main" id="{60121389-BF1E-46FF-BE90-C4D2F9C4D1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4352" y="9367754"/>
              <a:ext cx="1189793" cy="1189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5" name="Picture 44" descr="L2A // Laboratoire Animal et Agroécosystèmes">
              <a:extLst>
                <a:ext uri="{FF2B5EF4-FFF2-40B4-BE49-F238E27FC236}">
                  <a16:creationId xmlns:a16="http://schemas.microsoft.com/office/drawing/2014/main" id="{7FA52051-F27F-4122-94F4-537FE481C4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72487" y="10298865"/>
              <a:ext cx="985251" cy="505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FBB9C913-015F-4907-A169-F5C8883BE953}"/>
              </a:ext>
            </a:extLst>
          </p:cNvPr>
          <p:cNvSpPr/>
          <p:nvPr/>
        </p:nvSpPr>
        <p:spPr>
          <a:xfrm>
            <a:off x="12219904" y="15909434"/>
            <a:ext cx="2905394" cy="25783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Brabois Santé (2 enlèvements / semaine) : </a:t>
            </a:r>
          </a:p>
          <a:p>
            <a:pPr algn="ctr"/>
            <a:r>
              <a:rPr lang="fr-FR" b="1" dirty="0"/>
              <a:t>3300 kg DASRI divers</a:t>
            </a:r>
          </a:p>
          <a:p>
            <a:pPr algn="ctr"/>
            <a:r>
              <a:rPr lang="fr-FR" b="1" dirty="0"/>
              <a:t>200 boites d’OPCT</a:t>
            </a:r>
          </a:p>
          <a:p>
            <a:pPr algn="ctr"/>
            <a:r>
              <a:rPr lang="fr-FR" b="1" dirty="0"/>
              <a:t>1000 catons de 100L</a:t>
            </a:r>
          </a:p>
          <a:p>
            <a:pPr algn="ctr"/>
            <a:r>
              <a:rPr lang="fr-FR" b="1" dirty="0"/>
              <a:t>70 kg d’équarrissage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85416FF6-2745-4B32-9A28-EB222833DBE5}"/>
              </a:ext>
            </a:extLst>
          </p:cNvPr>
          <p:cNvGrpSpPr/>
          <p:nvPr/>
        </p:nvGrpSpPr>
        <p:grpSpPr>
          <a:xfrm>
            <a:off x="15631629" y="15213839"/>
            <a:ext cx="1657011" cy="5293855"/>
            <a:chOff x="23259383" y="12438918"/>
            <a:chExt cx="1657011" cy="5293855"/>
          </a:xfrm>
        </p:grpSpPr>
        <p:pic>
          <p:nvPicPr>
            <p:cNvPr id="1122" name="Picture 98" descr="Odonto">
              <a:extLst>
                <a:ext uri="{FF2B5EF4-FFF2-40B4-BE49-F238E27FC236}">
                  <a16:creationId xmlns:a16="http://schemas.microsoft.com/office/drawing/2014/main" id="{6B05E4E9-FE8A-4790-8F30-AFF86A7178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06077" y="16849961"/>
              <a:ext cx="1400905" cy="477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" name="Picture 102" descr="Pharma">
              <a:extLst>
                <a:ext uri="{FF2B5EF4-FFF2-40B4-BE49-F238E27FC236}">
                  <a16:creationId xmlns:a16="http://schemas.microsoft.com/office/drawing/2014/main" id="{6AAAF14B-983F-40A2-83CC-CF617CCABC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125" y="14795256"/>
              <a:ext cx="1254057" cy="537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8" name="Picture 104" descr="Défaillance cardiovasculaire aigüe et chronique - Plug In Labs Lorraine">
              <a:extLst>
                <a:ext uri="{FF2B5EF4-FFF2-40B4-BE49-F238E27FC236}">
                  <a16:creationId xmlns:a16="http://schemas.microsoft.com/office/drawing/2014/main" id="{32F4BB15-21C4-49C7-8EDF-037D8B5FA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75079" y="13582516"/>
              <a:ext cx="663917" cy="514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0" name="Picture 106" descr="IMoPA UMR 7365 CNRS-UL | LinkedIn">
              <a:extLst>
                <a:ext uri="{FF2B5EF4-FFF2-40B4-BE49-F238E27FC236}">
                  <a16:creationId xmlns:a16="http://schemas.microsoft.com/office/drawing/2014/main" id="{892CD5F8-1C3D-460C-A976-01EFB5DEE09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>
              <a:clrChange>
                <a:clrFrom>
                  <a:srgbClr val="F4F4F6"/>
                </a:clrFrom>
                <a:clrTo>
                  <a:srgbClr val="F4F4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904" b="26500"/>
            <a:stretch/>
          </p:blipFill>
          <p:spPr bwMode="auto">
            <a:xfrm>
              <a:off x="23355531" y="15215399"/>
              <a:ext cx="1391569" cy="648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2" name="Picture 108" descr="Laboratoire Lorrain de Chimie Moléculaire - Plug In Labs Lorraine">
              <a:extLst>
                <a:ext uri="{FF2B5EF4-FFF2-40B4-BE49-F238E27FC236}">
                  <a16:creationId xmlns:a16="http://schemas.microsoft.com/office/drawing/2014/main" id="{4663F683-4F87-4B82-A6DE-58921210D60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1" b="18915"/>
            <a:stretch/>
          </p:blipFill>
          <p:spPr bwMode="auto">
            <a:xfrm>
              <a:off x="23397125" y="15773020"/>
              <a:ext cx="1244545" cy="506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6" name="Picture 112" descr="Accueil - Laboratoire de Nutrition-Génétique et Exposition aux Risques  Environnementaux">
              <a:extLst>
                <a:ext uri="{FF2B5EF4-FFF2-40B4-BE49-F238E27FC236}">
                  <a16:creationId xmlns:a16="http://schemas.microsoft.com/office/drawing/2014/main" id="{063FD414-972A-4ACA-8DA8-091AA7E49D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>
              <a:clrChange>
                <a:clrFrom>
                  <a:srgbClr val="FFFDFF"/>
                </a:clrFrom>
                <a:clrTo>
                  <a:srgbClr val="FFFD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81" r="44500" b="37804"/>
            <a:stretch/>
          </p:blipFill>
          <p:spPr bwMode="auto">
            <a:xfrm>
              <a:off x="23446902" y="17370645"/>
              <a:ext cx="1075825" cy="362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8" name="Picture 114" descr="Laboratoire SIMPA Stress, IMmunité, PAthogènes">
              <a:extLst>
                <a:ext uri="{FF2B5EF4-FFF2-40B4-BE49-F238E27FC236}">
                  <a16:creationId xmlns:a16="http://schemas.microsoft.com/office/drawing/2014/main" id="{5B1B24EB-FA3D-4743-9F70-B9B66631D4B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17"/>
            <a:stretch/>
          </p:blipFill>
          <p:spPr bwMode="auto">
            <a:xfrm>
              <a:off x="23427787" y="16318852"/>
              <a:ext cx="1144490" cy="523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1" name="Image 160">
              <a:extLst>
                <a:ext uri="{FF2B5EF4-FFF2-40B4-BE49-F238E27FC236}">
                  <a16:creationId xmlns:a16="http://schemas.microsoft.com/office/drawing/2014/main" id="{D30E924F-964E-4F7D-8AFB-EE4C2B003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259383" y="12438918"/>
              <a:ext cx="1657011" cy="448774"/>
            </a:xfrm>
            <a:prstGeom prst="rect">
              <a:avLst/>
            </a:prstGeom>
          </p:spPr>
        </p:pic>
        <p:pic>
          <p:nvPicPr>
            <p:cNvPr id="162" name="Picture 8" descr="Accueil - CRAN">
              <a:extLst>
                <a:ext uri="{FF2B5EF4-FFF2-40B4-BE49-F238E27FC236}">
                  <a16:creationId xmlns:a16="http://schemas.microsoft.com/office/drawing/2014/main" id="{2A9C972D-2836-4FC6-A858-1182C674F2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16735" y="13122121"/>
              <a:ext cx="884780" cy="352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5" name="Rectangle : coins arrondis 164">
            <a:extLst>
              <a:ext uri="{FF2B5EF4-FFF2-40B4-BE49-F238E27FC236}">
                <a16:creationId xmlns:a16="http://schemas.microsoft.com/office/drawing/2014/main" id="{1D56A132-40EB-4363-B42C-1AECBD6EA27C}"/>
              </a:ext>
            </a:extLst>
          </p:cNvPr>
          <p:cNvSpPr/>
          <p:nvPr/>
        </p:nvSpPr>
        <p:spPr>
          <a:xfrm>
            <a:off x="441320" y="15484373"/>
            <a:ext cx="3052780" cy="1952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FST : </a:t>
            </a:r>
          </a:p>
          <a:p>
            <a:pPr algn="ctr"/>
            <a:r>
              <a:rPr lang="fr-FR" b="1" dirty="0"/>
              <a:t>250 kg DASRI divers</a:t>
            </a:r>
          </a:p>
          <a:p>
            <a:pPr algn="ctr"/>
            <a:r>
              <a:rPr lang="fr-FR" b="1" dirty="0"/>
              <a:t>10 000 L</a:t>
            </a:r>
          </a:p>
          <a:p>
            <a:pPr algn="ctr"/>
            <a:r>
              <a:rPr lang="fr-FR" b="1" dirty="0"/>
              <a:t>310 kg d’équarrissage</a:t>
            </a:r>
          </a:p>
        </p:txBody>
      </p:sp>
      <p:pic>
        <p:nvPicPr>
          <p:cNvPr id="166" name="Picture 108" descr="Laboratoire Lorrain de Chimie Moléculaire - Plug In Labs Lorraine">
            <a:extLst>
              <a:ext uri="{FF2B5EF4-FFF2-40B4-BE49-F238E27FC236}">
                <a16:creationId xmlns:a16="http://schemas.microsoft.com/office/drawing/2014/main" id="{B4C705BA-CC4D-4051-A4D4-A0A0191524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1" b="18915"/>
          <a:stretch/>
        </p:blipFill>
        <p:spPr bwMode="auto">
          <a:xfrm>
            <a:off x="4738563" y="15057676"/>
            <a:ext cx="1244545" cy="50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" name="Rectangle : coins arrondis 166">
            <a:extLst>
              <a:ext uri="{FF2B5EF4-FFF2-40B4-BE49-F238E27FC236}">
                <a16:creationId xmlns:a16="http://schemas.microsoft.com/office/drawing/2014/main" id="{D8802318-221B-4970-A5A3-E9E26B88A59D}"/>
              </a:ext>
            </a:extLst>
          </p:cNvPr>
          <p:cNvSpPr/>
          <p:nvPr/>
        </p:nvSpPr>
        <p:spPr>
          <a:xfrm>
            <a:off x="603002" y="19213100"/>
            <a:ext cx="3052780" cy="207183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</a:t>
            </a:r>
            <a:r>
              <a:rPr lang="fr-FR" dirty="0" err="1"/>
              <a:t>Montet</a:t>
            </a:r>
            <a:r>
              <a:rPr lang="fr-FR" dirty="0"/>
              <a:t> : </a:t>
            </a:r>
          </a:p>
          <a:p>
            <a:pPr marL="342900" indent="-342900" algn="ctr">
              <a:buAutoNum type="arabicPlain" startAt="400"/>
            </a:pPr>
            <a:r>
              <a:rPr lang="fr-FR" b="1" dirty="0"/>
              <a:t>DASRI divers</a:t>
            </a:r>
          </a:p>
          <a:p>
            <a:pPr algn="ctr"/>
            <a:r>
              <a:rPr lang="fr-FR" b="1" dirty="0"/>
              <a:t>120 L</a:t>
            </a:r>
          </a:p>
        </p:txBody>
      </p:sp>
      <p:pic>
        <p:nvPicPr>
          <p:cNvPr id="169" name="Picture 16" descr="Accueil | LIEC">
            <a:extLst>
              <a:ext uri="{FF2B5EF4-FFF2-40B4-BE49-F238E27FC236}">
                <a16:creationId xmlns:a16="http://schemas.microsoft.com/office/drawing/2014/main" id="{AAEFD610-7DB9-4AA0-A9CE-43FA3DB76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937" y="17493992"/>
            <a:ext cx="678833" cy="53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1" name="Tableau 7">
            <a:extLst>
              <a:ext uri="{FF2B5EF4-FFF2-40B4-BE49-F238E27FC236}">
                <a16:creationId xmlns:a16="http://schemas.microsoft.com/office/drawing/2014/main" id="{5536E93E-0293-415C-9427-81285098F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597182"/>
              </p:ext>
            </p:extLst>
          </p:nvPr>
        </p:nvGraphicFramePr>
        <p:xfrm>
          <a:off x="4464969" y="19730454"/>
          <a:ext cx="4625478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400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120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7616956"/>
                  </a:ext>
                </a:extLst>
              </a:tr>
            </a:tbl>
          </a:graphicData>
        </a:graphic>
      </p:graphicFrame>
      <p:pic>
        <p:nvPicPr>
          <p:cNvPr id="179" name="Picture 12" descr="IUTNB">
            <a:extLst>
              <a:ext uri="{FF2B5EF4-FFF2-40B4-BE49-F238E27FC236}">
                <a16:creationId xmlns:a16="http://schemas.microsoft.com/office/drawing/2014/main" id="{DF58B426-4979-44E9-B088-40AD25E0A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82" y="20248918"/>
            <a:ext cx="1160437" cy="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52" descr="Plateforme Analytique -">
            <a:extLst>
              <a:ext uri="{FF2B5EF4-FFF2-40B4-BE49-F238E27FC236}">
                <a16:creationId xmlns:a16="http://schemas.microsoft.com/office/drawing/2014/main" id="{A9A19C45-C34A-4128-9F99-86A8D041E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177" y="20783891"/>
            <a:ext cx="646321" cy="46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0" name="Rectangle : coins arrondis 189">
            <a:extLst>
              <a:ext uri="{FF2B5EF4-FFF2-40B4-BE49-F238E27FC236}">
                <a16:creationId xmlns:a16="http://schemas.microsoft.com/office/drawing/2014/main" id="{DC4E09A6-2282-4C05-B3E2-DE20EEEFC494}"/>
              </a:ext>
            </a:extLst>
          </p:cNvPr>
          <p:cNvSpPr/>
          <p:nvPr/>
        </p:nvSpPr>
        <p:spPr>
          <a:xfrm>
            <a:off x="10437645" y="1538631"/>
            <a:ext cx="2935455" cy="10363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ARTEM : </a:t>
            </a:r>
          </a:p>
          <a:p>
            <a:pPr algn="ctr"/>
            <a:r>
              <a:rPr lang="fr-FR" dirty="0"/>
              <a:t>Aucune donnée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A8F0DF1-08A8-4956-B5CD-87171945A6C6}"/>
              </a:ext>
            </a:extLst>
          </p:cNvPr>
          <p:cNvCxnSpPr>
            <a:stCxn id="319" idx="0"/>
          </p:cNvCxnSpPr>
          <p:nvPr/>
        </p:nvCxnSpPr>
        <p:spPr>
          <a:xfrm flipV="1">
            <a:off x="2129392" y="11466293"/>
            <a:ext cx="5970121" cy="3242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1C052EE4-BC56-4DC1-89D1-F353708B716A}"/>
              </a:ext>
            </a:extLst>
          </p:cNvPr>
          <p:cNvCxnSpPr>
            <a:cxnSpLocks/>
            <a:stCxn id="320" idx="0"/>
          </p:cNvCxnSpPr>
          <p:nvPr/>
        </p:nvCxnSpPr>
        <p:spPr>
          <a:xfrm flipH="1" flipV="1">
            <a:off x="8902700" y="12866452"/>
            <a:ext cx="4769901" cy="2263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94" name="Tableau 7">
            <a:extLst>
              <a:ext uri="{FF2B5EF4-FFF2-40B4-BE49-F238E27FC236}">
                <a16:creationId xmlns:a16="http://schemas.microsoft.com/office/drawing/2014/main" id="{94C190F7-567C-43AF-A000-03ED8834C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259320"/>
              </p:ext>
            </p:extLst>
          </p:nvPr>
        </p:nvGraphicFramePr>
        <p:xfrm>
          <a:off x="466940" y="377005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250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pic>
        <p:nvPicPr>
          <p:cNvPr id="368" name="Image 367">
            <a:extLst>
              <a:ext uri="{FF2B5EF4-FFF2-40B4-BE49-F238E27FC236}">
                <a16:creationId xmlns:a16="http://schemas.microsoft.com/office/drawing/2014/main" id="{86EF6F10-F01E-48F6-B9F3-0C14F2DA53A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053" y="829012"/>
            <a:ext cx="1520337" cy="564461"/>
          </a:xfrm>
          <a:prstGeom prst="rect">
            <a:avLst/>
          </a:prstGeom>
        </p:spPr>
      </p:pic>
      <p:sp>
        <p:nvSpPr>
          <p:cNvPr id="195" name="Rectangle : coins arrondis 194">
            <a:extLst>
              <a:ext uri="{FF2B5EF4-FFF2-40B4-BE49-F238E27FC236}">
                <a16:creationId xmlns:a16="http://schemas.microsoft.com/office/drawing/2014/main" id="{A7C5A47A-D4F5-4510-9F89-8CD1F27FC1A3}"/>
              </a:ext>
            </a:extLst>
          </p:cNvPr>
          <p:cNvSpPr/>
          <p:nvPr/>
        </p:nvSpPr>
        <p:spPr>
          <a:xfrm>
            <a:off x="3039558" y="1763081"/>
            <a:ext cx="2707577" cy="8341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CLSH : </a:t>
            </a:r>
          </a:p>
          <a:p>
            <a:pPr algn="ctr"/>
            <a:r>
              <a:rPr lang="fr-FR" dirty="0"/>
              <a:t>250 L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B7C4D23-06B9-4724-9989-EA8929746733}"/>
              </a:ext>
            </a:extLst>
          </p:cNvPr>
          <p:cNvCxnSpPr>
            <a:cxnSpLocks/>
            <a:stCxn id="322" idx="2"/>
          </p:cNvCxnSpPr>
          <p:nvPr/>
        </p:nvCxnSpPr>
        <p:spPr>
          <a:xfrm>
            <a:off x="1638317" y="2743837"/>
            <a:ext cx="7095716" cy="690317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CD7E7589-9096-43B5-8A1F-20AF5B018F97}"/>
              </a:ext>
            </a:extLst>
          </p:cNvPr>
          <p:cNvCxnSpPr>
            <a:cxnSpLocks/>
            <a:stCxn id="323" idx="2"/>
          </p:cNvCxnSpPr>
          <p:nvPr/>
        </p:nvCxnSpPr>
        <p:spPr>
          <a:xfrm>
            <a:off x="9004016" y="2202897"/>
            <a:ext cx="355789" cy="748015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08" name="Tableau 7">
            <a:extLst>
              <a:ext uri="{FF2B5EF4-FFF2-40B4-BE49-F238E27FC236}">
                <a16:creationId xmlns:a16="http://schemas.microsoft.com/office/drawing/2014/main" id="{589C9C39-FFD6-49DF-B067-7F7BC6879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491725"/>
              </p:ext>
            </p:extLst>
          </p:nvPr>
        </p:nvGraphicFramePr>
        <p:xfrm>
          <a:off x="14913680" y="3123377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21599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50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pic>
        <p:nvPicPr>
          <p:cNvPr id="209" name="Picture 16" descr="Accueil | LIEC">
            <a:extLst>
              <a:ext uri="{FF2B5EF4-FFF2-40B4-BE49-F238E27FC236}">
                <a16:creationId xmlns:a16="http://schemas.microsoft.com/office/drawing/2014/main" id="{E0F5AFD9-B125-4B29-92A1-84680DA1F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249" y="3592293"/>
            <a:ext cx="806676" cy="63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" name="Rectangle : coins arrondis 209">
            <a:extLst>
              <a:ext uri="{FF2B5EF4-FFF2-40B4-BE49-F238E27FC236}">
                <a16:creationId xmlns:a16="http://schemas.microsoft.com/office/drawing/2014/main" id="{024066C2-0255-409A-8D5A-90DDB7C4DE1D}"/>
              </a:ext>
            </a:extLst>
          </p:cNvPr>
          <p:cNvSpPr/>
          <p:nvPr/>
        </p:nvSpPr>
        <p:spPr>
          <a:xfrm>
            <a:off x="17172487" y="4488237"/>
            <a:ext cx="2994066" cy="7986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Charmois : </a:t>
            </a:r>
          </a:p>
          <a:p>
            <a:pPr algn="ctr"/>
            <a:r>
              <a:rPr lang="fr-FR" dirty="0"/>
              <a:t>50 kg</a:t>
            </a:r>
          </a:p>
        </p:txBody>
      </p:sp>
      <p:cxnSp>
        <p:nvCxnSpPr>
          <p:cNvPr id="211" name="Connecteur droit 210">
            <a:extLst>
              <a:ext uri="{FF2B5EF4-FFF2-40B4-BE49-F238E27FC236}">
                <a16:creationId xmlns:a16="http://schemas.microsoft.com/office/drawing/2014/main" id="{A9010A46-915F-4245-B1EF-58E57B11947F}"/>
              </a:ext>
            </a:extLst>
          </p:cNvPr>
          <p:cNvCxnSpPr>
            <a:cxnSpLocks/>
            <a:stCxn id="317" idx="2"/>
          </p:cNvCxnSpPr>
          <p:nvPr/>
        </p:nvCxnSpPr>
        <p:spPr>
          <a:xfrm flipH="1">
            <a:off x="9118715" y="5154958"/>
            <a:ext cx="6657001" cy="62080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4" name="Rectangle : coins arrondis 223">
            <a:extLst>
              <a:ext uri="{FF2B5EF4-FFF2-40B4-BE49-F238E27FC236}">
                <a16:creationId xmlns:a16="http://schemas.microsoft.com/office/drawing/2014/main" id="{B98FEC81-EA61-4EE3-9880-A148C16C78D2}"/>
              </a:ext>
            </a:extLst>
          </p:cNvPr>
          <p:cNvSpPr/>
          <p:nvPr/>
        </p:nvSpPr>
        <p:spPr>
          <a:xfrm>
            <a:off x="14157166" y="10704180"/>
            <a:ext cx="2617942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Brabois Ingénierie (1 enlèvement / semaine) :</a:t>
            </a:r>
          </a:p>
          <a:p>
            <a:pPr algn="ctr"/>
            <a:r>
              <a:rPr lang="fr-FR" dirty="0"/>
              <a:t>25 400 L</a:t>
            </a:r>
          </a:p>
        </p:txBody>
      </p:sp>
      <p:cxnSp>
        <p:nvCxnSpPr>
          <p:cNvPr id="225" name="Connecteur droit 224">
            <a:extLst>
              <a:ext uri="{FF2B5EF4-FFF2-40B4-BE49-F238E27FC236}">
                <a16:creationId xmlns:a16="http://schemas.microsoft.com/office/drawing/2014/main" id="{7B3C5919-4AD5-46FB-A3ED-2FEA525B830E}"/>
              </a:ext>
            </a:extLst>
          </p:cNvPr>
          <p:cNvCxnSpPr>
            <a:cxnSpLocks/>
            <a:stCxn id="318" idx="1"/>
          </p:cNvCxnSpPr>
          <p:nvPr/>
        </p:nvCxnSpPr>
        <p:spPr>
          <a:xfrm flipH="1">
            <a:off x="8132407" y="9850824"/>
            <a:ext cx="6091398" cy="23761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0" name="Picture 44" descr="L2A // Laboratoire Animal et Agroécosystèmes">
            <a:extLst>
              <a:ext uri="{FF2B5EF4-FFF2-40B4-BE49-F238E27FC236}">
                <a16:creationId xmlns:a16="http://schemas.microsoft.com/office/drawing/2014/main" id="{833F1F5A-7637-4709-A4BB-18A16FF49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732" y="18031496"/>
            <a:ext cx="985251" cy="50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3" name="Tableau 7">
            <a:extLst>
              <a:ext uri="{FF2B5EF4-FFF2-40B4-BE49-F238E27FC236}">
                <a16:creationId xmlns:a16="http://schemas.microsoft.com/office/drawing/2014/main" id="{9E117652-7009-42C3-B890-6B46D189F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266105"/>
              </p:ext>
            </p:extLst>
          </p:nvPr>
        </p:nvGraphicFramePr>
        <p:xfrm>
          <a:off x="16762024" y="6747085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800" dirty="0"/>
                        <a:t>LCPME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50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sp>
        <p:nvSpPr>
          <p:cNvPr id="234" name="Rectangle : coins arrondis 233">
            <a:extLst>
              <a:ext uri="{FF2B5EF4-FFF2-40B4-BE49-F238E27FC236}">
                <a16:creationId xmlns:a16="http://schemas.microsoft.com/office/drawing/2014/main" id="{046CE090-55B9-4D0C-976E-F407E71DF261}"/>
              </a:ext>
            </a:extLst>
          </p:cNvPr>
          <p:cNvSpPr/>
          <p:nvPr/>
        </p:nvSpPr>
        <p:spPr>
          <a:xfrm>
            <a:off x="14789720" y="6362439"/>
            <a:ext cx="1721925" cy="67120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CNRS</a:t>
            </a:r>
          </a:p>
        </p:txBody>
      </p:sp>
      <p:sp>
        <p:nvSpPr>
          <p:cNvPr id="235" name="Rectangle : coins arrondis 234">
            <a:extLst>
              <a:ext uri="{FF2B5EF4-FFF2-40B4-BE49-F238E27FC236}">
                <a16:creationId xmlns:a16="http://schemas.microsoft.com/office/drawing/2014/main" id="{38CC072C-B3D3-4046-9387-51B3F160897B}"/>
              </a:ext>
            </a:extLst>
          </p:cNvPr>
          <p:cNvSpPr/>
          <p:nvPr/>
        </p:nvSpPr>
        <p:spPr>
          <a:xfrm>
            <a:off x="14702509" y="7167668"/>
            <a:ext cx="1986157" cy="13772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CNRS :</a:t>
            </a:r>
          </a:p>
          <a:p>
            <a:pPr algn="ctr"/>
            <a:r>
              <a:rPr lang="fr-FR" dirty="0"/>
              <a:t>50 kg</a:t>
            </a:r>
          </a:p>
        </p:txBody>
      </p:sp>
      <p:cxnSp>
        <p:nvCxnSpPr>
          <p:cNvPr id="237" name="Connecteur droit 236">
            <a:extLst>
              <a:ext uri="{FF2B5EF4-FFF2-40B4-BE49-F238E27FC236}">
                <a16:creationId xmlns:a16="http://schemas.microsoft.com/office/drawing/2014/main" id="{A06E04EE-7DD3-4009-A73A-6E7B129C4497}"/>
              </a:ext>
            </a:extLst>
          </p:cNvPr>
          <p:cNvCxnSpPr>
            <a:cxnSpLocks/>
            <a:stCxn id="234" idx="1"/>
          </p:cNvCxnSpPr>
          <p:nvPr/>
        </p:nvCxnSpPr>
        <p:spPr>
          <a:xfrm flipH="1">
            <a:off x="8692171" y="6698040"/>
            <a:ext cx="6097549" cy="52198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0" name="Picture 52" descr="Plateforme Analytique -">
            <a:extLst>
              <a:ext uri="{FF2B5EF4-FFF2-40B4-BE49-F238E27FC236}">
                <a16:creationId xmlns:a16="http://schemas.microsoft.com/office/drawing/2014/main" id="{E68D0F56-0B3A-4FAB-928B-485277512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281" y="18823194"/>
            <a:ext cx="646321" cy="46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392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Tableau 7">
            <a:extLst>
              <a:ext uri="{FF2B5EF4-FFF2-40B4-BE49-F238E27FC236}">
                <a16:creationId xmlns:a16="http://schemas.microsoft.com/office/drawing/2014/main" id="{5728D378-D8CB-4A48-A1BB-432C9A4944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909989"/>
              </p:ext>
            </p:extLst>
          </p:nvPr>
        </p:nvGraphicFramePr>
        <p:xfrm>
          <a:off x="16210260" y="16267676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50 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110320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A65B3E3F-C23C-46F2-BE4B-38E02DE7DA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48055" y="16811561"/>
            <a:ext cx="1120027" cy="493528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710E9554-D9C5-4553-8DE3-2147376490E3}"/>
              </a:ext>
            </a:extLst>
          </p:cNvPr>
          <p:cNvSpPr txBox="1"/>
          <p:nvPr/>
        </p:nvSpPr>
        <p:spPr>
          <a:xfrm>
            <a:off x="8754091" y="8545523"/>
            <a:ext cx="342864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METZ et agglomération</a:t>
            </a:r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1B7A1F7E-8854-45DA-8FE6-27D2776A4C75}"/>
              </a:ext>
            </a:extLst>
          </p:cNvPr>
          <p:cNvSpPr/>
          <p:nvPr/>
        </p:nvSpPr>
        <p:spPr>
          <a:xfrm>
            <a:off x="3619784" y="10493146"/>
            <a:ext cx="2010519" cy="7422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SAULCY</a:t>
            </a:r>
          </a:p>
        </p:txBody>
      </p:sp>
      <p:sp>
        <p:nvSpPr>
          <p:cNvPr id="41" name="Rectangle : coins arrondis 40">
            <a:extLst>
              <a:ext uri="{FF2B5EF4-FFF2-40B4-BE49-F238E27FC236}">
                <a16:creationId xmlns:a16="http://schemas.microsoft.com/office/drawing/2014/main" id="{F69B612E-67A8-4A8A-A11B-26D59D9BE875}"/>
              </a:ext>
            </a:extLst>
          </p:cNvPr>
          <p:cNvSpPr/>
          <p:nvPr/>
        </p:nvSpPr>
        <p:spPr>
          <a:xfrm>
            <a:off x="16102807" y="15195244"/>
            <a:ext cx="2572921" cy="62444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TECHNOPOLE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E9191C5-778E-4B73-BB1F-5A7032069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7183" y="12303692"/>
            <a:ext cx="11651580" cy="7077256"/>
          </a:xfrm>
          <a:prstGeom prst="rect">
            <a:avLst/>
          </a:prstGeom>
        </p:spPr>
      </p:pic>
      <p:graphicFrame>
        <p:nvGraphicFramePr>
          <p:cNvPr id="70" name="Tableau 7">
            <a:extLst>
              <a:ext uri="{FF2B5EF4-FFF2-40B4-BE49-F238E27FC236}">
                <a16:creationId xmlns:a16="http://schemas.microsoft.com/office/drawing/2014/main" id="{563EA7CF-5E98-41FF-878C-D33629970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142583"/>
              </p:ext>
            </p:extLst>
          </p:nvPr>
        </p:nvGraphicFramePr>
        <p:xfrm>
          <a:off x="1004825" y="8730189"/>
          <a:ext cx="4625478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Aucune donnée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110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800" dirty="0"/>
                        <a:t>SPST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5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4F370CCC-98C0-4C6B-AD71-7AA7A602D83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6651" y="9263879"/>
            <a:ext cx="1164790" cy="432456"/>
          </a:xfrm>
          <a:prstGeom prst="rect">
            <a:avLst/>
          </a:prstGeom>
        </p:spPr>
      </p:pic>
      <p:sp>
        <p:nvSpPr>
          <p:cNvPr id="73" name="Rectangle : coins arrondis 72">
            <a:extLst>
              <a:ext uri="{FF2B5EF4-FFF2-40B4-BE49-F238E27FC236}">
                <a16:creationId xmlns:a16="http://schemas.microsoft.com/office/drawing/2014/main" id="{1A4B10D4-1F04-496F-9AE8-CB5771CF0B1F}"/>
              </a:ext>
            </a:extLst>
          </p:cNvPr>
          <p:cNvSpPr/>
          <p:nvPr/>
        </p:nvSpPr>
        <p:spPr>
          <a:xfrm>
            <a:off x="744642" y="10493146"/>
            <a:ext cx="2572922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Saulcy:</a:t>
            </a:r>
          </a:p>
          <a:p>
            <a:pPr algn="ctr"/>
            <a:r>
              <a:rPr lang="fr-FR" dirty="0"/>
              <a:t>5 kg</a:t>
            </a:r>
          </a:p>
        </p:txBody>
      </p:sp>
      <p:sp>
        <p:nvSpPr>
          <p:cNvPr id="74" name="Rectangle : coins arrondis 73">
            <a:extLst>
              <a:ext uri="{FF2B5EF4-FFF2-40B4-BE49-F238E27FC236}">
                <a16:creationId xmlns:a16="http://schemas.microsoft.com/office/drawing/2014/main" id="{407A3335-333B-42C4-B0B9-69A588A29788}"/>
              </a:ext>
            </a:extLst>
          </p:cNvPr>
          <p:cNvSpPr/>
          <p:nvPr/>
        </p:nvSpPr>
        <p:spPr>
          <a:xfrm>
            <a:off x="15969221" y="10428618"/>
            <a:ext cx="2010519" cy="7422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Bridoux</a:t>
            </a:r>
          </a:p>
        </p:txBody>
      </p:sp>
      <p:graphicFrame>
        <p:nvGraphicFramePr>
          <p:cNvPr id="75" name="Tableau 7">
            <a:extLst>
              <a:ext uri="{FF2B5EF4-FFF2-40B4-BE49-F238E27FC236}">
                <a16:creationId xmlns:a16="http://schemas.microsoft.com/office/drawing/2014/main" id="{DECE0031-AF5C-401D-88A3-64690F188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358456"/>
              </p:ext>
            </p:extLst>
          </p:nvPr>
        </p:nvGraphicFramePr>
        <p:xfrm>
          <a:off x="15950980" y="11513117"/>
          <a:ext cx="5334220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692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317452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Equarrissage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70 kg d’équarrissage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3 cartons de DASRI (</a:t>
                      </a:r>
                      <a:r>
                        <a:rPr lang="fr-FR" sz="2000" dirty="0" err="1"/>
                        <a:t>neurotox</a:t>
                      </a:r>
                      <a:r>
                        <a:rPr lang="fr-FR" sz="2000" dirty="0"/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1704520"/>
                  </a:ext>
                </a:extLst>
              </a:tr>
            </a:tbl>
          </a:graphicData>
        </a:graphic>
      </p:graphicFrame>
      <p:pic>
        <p:nvPicPr>
          <p:cNvPr id="46" name="Picture 52" descr="SCIFA">
            <a:extLst>
              <a:ext uri="{FF2B5EF4-FFF2-40B4-BE49-F238E27FC236}">
                <a16:creationId xmlns:a16="http://schemas.microsoft.com/office/drawing/2014/main" id="{65D65340-3518-409C-9404-8CE80FC91C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1" r="15552"/>
          <a:stretch/>
        </p:blipFill>
        <p:spPr bwMode="auto">
          <a:xfrm>
            <a:off x="16669100" y="12405805"/>
            <a:ext cx="848639" cy="52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 : coins arrondis 76">
            <a:extLst>
              <a:ext uri="{FF2B5EF4-FFF2-40B4-BE49-F238E27FC236}">
                <a16:creationId xmlns:a16="http://schemas.microsoft.com/office/drawing/2014/main" id="{7233E21C-2A9F-48BA-904B-570674C19D99}"/>
              </a:ext>
            </a:extLst>
          </p:cNvPr>
          <p:cNvSpPr/>
          <p:nvPr/>
        </p:nvSpPr>
        <p:spPr>
          <a:xfrm>
            <a:off x="18186616" y="9900004"/>
            <a:ext cx="3336709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Bridoux:</a:t>
            </a:r>
          </a:p>
          <a:p>
            <a:pPr algn="ctr"/>
            <a:r>
              <a:rPr lang="fr-FR" dirty="0"/>
              <a:t>70 kg d’équarrissage</a:t>
            </a:r>
          </a:p>
          <a:p>
            <a:pPr algn="ctr"/>
            <a:r>
              <a:rPr lang="fr-FR" dirty="0"/>
              <a:t>3 cartons DASRI</a:t>
            </a:r>
          </a:p>
        </p:txBody>
      </p:sp>
      <p:sp>
        <p:nvSpPr>
          <p:cNvPr id="79" name="Rectangle : coins arrondis 78">
            <a:extLst>
              <a:ext uri="{FF2B5EF4-FFF2-40B4-BE49-F238E27FC236}">
                <a16:creationId xmlns:a16="http://schemas.microsoft.com/office/drawing/2014/main" id="{AFA06612-53C6-41BF-A591-D18B584189B8}"/>
              </a:ext>
            </a:extLst>
          </p:cNvPr>
          <p:cNvSpPr/>
          <p:nvPr/>
        </p:nvSpPr>
        <p:spPr>
          <a:xfrm>
            <a:off x="18835000" y="14748087"/>
            <a:ext cx="2572922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Technopole:</a:t>
            </a:r>
          </a:p>
          <a:p>
            <a:pPr algn="ctr"/>
            <a:r>
              <a:rPr lang="fr-FR" dirty="0"/>
              <a:t>50 L</a:t>
            </a:r>
          </a:p>
        </p:txBody>
      </p: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F59F7E6B-B2D6-4F6A-B940-56B1E39FD43B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4625044" y="11235433"/>
            <a:ext cx="2185332" cy="34235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F094CF29-5391-4CDD-982B-91A25CA87D45}"/>
              </a:ext>
            </a:extLst>
          </p:cNvPr>
          <p:cNvCxnSpPr/>
          <p:nvPr/>
        </p:nvCxnSpPr>
        <p:spPr>
          <a:xfrm>
            <a:off x="0" y="6772275"/>
            <a:ext cx="2159952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1" name="ZoneTexte 80">
            <a:extLst>
              <a:ext uri="{FF2B5EF4-FFF2-40B4-BE49-F238E27FC236}">
                <a16:creationId xmlns:a16="http://schemas.microsoft.com/office/drawing/2014/main" id="{33128EF9-A2FD-4A60-98C8-020F6249A0F4}"/>
              </a:ext>
            </a:extLst>
          </p:cNvPr>
          <p:cNvSpPr txBox="1"/>
          <p:nvPr/>
        </p:nvSpPr>
        <p:spPr>
          <a:xfrm>
            <a:off x="3619784" y="610019"/>
            <a:ext cx="342864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Thionville - Yutz</a:t>
            </a:r>
          </a:p>
        </p:txBody>
      </p:sp>
      <p:graphicFrame>
        <p:nvGraphicFramePr>
          <p:cNvPr id="83" name="Tableau 7">
            <a:extLst>
              <a:ext uri="{FF2B5EF4-FFF2-40B4-BE49-F238E27FC236}">
                <a16:creationId xmlns:a16="http://schemas.microsoft.com/office/drawing/2014/main" id="{34BEA00B-7C5F-4C6F-AC2C-D857DDA056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848605"/>
              </p:ext>
            </p:extLst>
          </p:nvPr>
        </p:nvGraphicFramePr>
        <p:xfrm>
          <a:off x="3124601" y="2761842"/>
          <a:ext cx="6070198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7671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3612527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et équarrissage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7000 L</a:t>
                      </a:r>
                    </a:p>
                    <a:p>
                      <a:pPr algn="ctr"/>
                      <a:r>
                        <a:rPr lang="fr-FR" sz="2000" dirty="0"/>
                        <a:t>2 kg d’équarrissage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1110320"/>
                  </a:ext>
                </a:extLst>
              </a:tr>
            </a:tbl>
          </a:graphicData>
        </a:graphic>
      </p:graphicFrame>
      <p:pic>
        <p:nvPicPr>
          <p:cNvPr id="82" name="Picture 12" descr="Accueil - IUT Thionville Yutz">
            <a:extLst>
              <a:ext uri="{FF2B5EF4-FFF2-40B4-BE49-F238E27FC236}">
                <a16:creationId xmlns:a16="http://schemas.microsoft.com/office/drawing/2014/main" id="{333A2666-E10C-4B7B-B145-25705A01AC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04" b="21814"/>
          <a:stretch/>
        </p:blipFill>
        <p:spPr bwMode="auto">
          <a:xfrm>
            <a:off x="3619784" y="3227295"/>
            <a:ext cx="670143" cy="5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Rectangle : coins arrondis 83">
            <a:extLst>
              <a:ext uri="{FF2B5EF4-FFF2-40B4-BE49-F238E27FC236}">
                <a16:creationId xmlns:a16="http://schemas.microsoft.com/office/drawing/2014/main" id="{345C3257-88C7-42D6-8504-4C227641BAE9}"/>
              </a:ext>
            </a:extLst>
          </p:cNvPr>
          <p:cNvSpPr/>
          <p:nvPr/>
        </p:nvSpPr>
        <p:spPr>
          <a:xfrm>
            <a:off x="389608" y="2692811"/>
            <a:ext cx="2572922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Thionville :</a:t>
            </a:r>
          </a:p>
          <a:p>
            <a:pPr algn="ctr"/>
            <a:r>
              <a:rPr lang="fr-FR" dirty="0"/>
              <a:t>7 000 L</a:t>
            </a:r>
          </a:p>
          <a:p>
            <a:pPr algn="ctr"/>
            <a:r>
              <a:rPr lang="fr-FR" dirty="0"/>
              <a:t>2 kg d’équarrissage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42BD90D9-CB89-446D-805B-292B946D1069}"/>
              </a:ext>
            </a:extLst>
          </p:cNvPr>
          <p:cNvCxnSpPr/>
          <p:nvPr/>
        </p:nvCxnSpPr>
        <p:spPr>
          <a:xfrm flipV="1">
            <a:off x="10799762" y="0"/>
            <a:ext cx="0" cy="67269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5" name="Tableau 7">
            <a:extLst>
              <a:ext uri="{FF2B5EF4-FFF2-40B4-BE49-F238E27FC236}">
                <a16:creationId xmlns:a16="http://schemas.microsoft.com/office/drawing/2014/main" id="{22D66417-C7E8-4750-A453-F3852D3F7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024959"/>
              </p:ext>
            </p:extLst>
          </p:nvPr>
        </p:nvGraphicFramePr>
        <p:xfrm>
          <a:off x="14915822" y="3346959"/>
          <a:ext cx="462547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40">
                  <a:extLst>
                    <a:ext uri="{9D8B030D-6E8A-4147-A177-3AD203B41FA5}">
                      <a16:colId xmlns:a16="http://schemas.microsoft.com/office/drawing/2014/main" val="1258305679"/>
                    </a:ext>
                  </a:extLst>
                </a:gridCol>
                <a:gridCol w="2752738">
                  <a:extLst>
                    <a:ext uri="{9D8B030D-6E8A-4147-A177-3AD203B41FA5}">
                      <a16:colId xmlns:a16="http://schemas.microsoft.com/office/drawing/2014/main" val="33973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Structures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DASRI unité / 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047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/>
                        <a:t>50 kg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9437102"/>
                  </a:ext>
                </a:extLst>
              </a:tr>
            </a:tbl>
          </a:graphicData>
        </a:graphic>
      </p:graphicFrame>
      <p:sp>
        <p:nvSpPr>
          <p:cNvPr id="86" name="Rectangle : coins arrondis 85">
            <a:extLst>
              <a:ext uri="{FF2B5EF4-FFF2-40B4-BE49-F238E27FC236}">
                <a16:creationId xmlns:a16="http://schemas.microsoft.com/office/drawing/2014/main" id="{21712F7A-11E7-4DD6-A755-E45D3006D076}"/>
              </a:ext>
            </a:extLst>
          </p:cNvPr>
          <p:cNvSpPr/>
          <p:nvPr/>
        </p:nvSpPr>
        <p:spPr>
          <a:xfrm>
            <a:off x="12184092" y="2834834"/>
            <a:ext cx="2471144" cy="116809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</a:rPr>
              <a:t>Campus BOIS</a:t>
            </a:r>
          </a:p>
        </p:txBody>
      </p:sp>
      <p:sp>
        <p:nvSpPr>
          <p:cNvPr id="87" name="Rectangle : coins arrondis 86">
            <a:extLst>
              <a:ext uri="{FF2B5EF4-FFF2-40B4-BE49-F238E27FC236}">
                <a16:creationId xmlns:a16="http://schemas.microsoft.com/office/drawing/2014/main" id="{5BC9F59C-A703-44A8-A37B-CB059469EAE9}"/>
              </a:ext>
            </a:extLst>
          </p:cNvPr>
          <p:cNvSpPr/>
          <p:nvPr/>
        </p:nvSpPr>
        <p:spPr>
          <a:xfrm>
            <a:off x="12182734" y="4187163"/>
            <a:ext cx="2572922" cy="12955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Points de collecte ENSTIB:</a:t>
            </a:r>
          </a:p>
          <a:p>
            <a:pPr algn="ctr"/>
            <a:r>
              <a:rPr lang="fr-FR" dirty="0"/>
              <a:t>50 kg</a:t>
            </a:r>
          </a:p>
        </p:txBody>
      </p:sp>
      <p:pic>
        <p:nvPicPr>
          <p:cNvPr id="88" name="Picture 30" descr="ENSTIB - Grande école des ingénieurs bois">
            <a:extLst>
              <a:ext uri="{FF2B5EF4-FFF2-40B4-BE49-F238E27FC236}">
                <a16:creationId xmlns:a16="http://schemas.microsoft.com/office/drawing/2014/main" id="{23C39793-F60C-4518-BFC5-7ED3BF3D1A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18"/>
          <a:stretch/>
        </p:blipFill>
        <p:spPr bwMode="auto">
          <a:xfrm>
            <a:off x="15452088" y="3958617"/>
            <a:ext cx="760981" cy="3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ZoneTexte 88">
            <a:extLst>
              <a:ext uri="{FF2B5EF4-FFF2-40B4-BE49-F238E27FC236}">
                <a16:creationId xmlns:a16="http://schemas.microsoft.com/office/drawing/2014/main" id="{83C3F5BA-8896-4C13-B2C2-E13B4D9922F0}"/>
              </a:ext>
            </a:extLst>
          </p:cNvPr>
          <p:cNvSpPr txBox="1"/>
          <p:nvPr/>
        </p:nvSpPr>
        <p:spPr>
          <a:xfrm>
            <a:off x="16060936" y="430611"/>
            <a:ext cx="76976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/>
              <a:t>Epinal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796554B2-09FC-4A3C-97AA-6802787D9C47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12887474" y="15507467"/>
            <a:ext cx="3215333" cy="110559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1BD2E252-29B6-4C3A-B352-279CB76F35D6}"/>
              </a:ext>
            </a:extLst>
          </p:cNvPr>
          <p:cNvCxnSpPr>
            <a:cxnSpLocks/>
            <a:stCxn id="74" idx="1"/>
          </p:cNvCxnSpPr>
          <p:nvPr/>
        </p:nvCxnSpPr>
        <p:spPr>
          <a:xfrm flipH="1">
            <a:off x="12937787" y="10799762"/>
            <a:ext cx="3031434" cy="47450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Accueil">
            <a:extLst>
              <a:ext uri="{FF2B5EF4-FFF2-40B4-BE49-F238E27FC236}">
                <a16:creationId xmlns:a16="http://schemas.microsoft.com/office/drawing/2014/main" id="{2208EA36-88C3-43FC-9F62-194E0C34A6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41" b="-20846"/>
          <a:stretch/>
        </p:blipFill>
        <p:spPr bwMode="auto">
          <a:xfrm>
            <a:off x="16445817" y="13146648"/>
            <a:ext cx="1340787" cy="33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0319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8743</TotalTime>
  <Words>338</Words>
  <Application>Microsoft Office PowerPoint</Application>
  <PresentationFormat>Personnalisé</PresentationFormat>
  <Paragraphs>118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Gaelle Duboy</dc:creator>
  <cp:lastModifiedBy>Pierre Dapremont</cp:lastModifiedBy>
  <cp:revision>37</cp:revision>
  <dcterms:created xsi:type="dcterms:W3CDTF">2026-04-02T13:20:00Z</dcterms:created>
  <dcterms:modified xsi:type="dcterms:W3CDTF">2026-05-12T15:33:15Z</dcterms:modified>
</cp:coreProperties>
</file>